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9" r:id="rId4"/>
    <p:sldId id="266" r:id="rId5"/>
    <p:sldId id="258" r:id="rId6"/>
    <p:sldId id="267" r:id="rId7"/>
    <p:sldId id="268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00000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44B9DA1-F75A-410B-81B7-7DF5A97B3A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FA673CC-18B3-4F68-8F3A-D873CFC295E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F045D7DF-AF27-49D4-A573-B956C69B01D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60B9BA94-7BD4-4749-BF36-2AFB92045E5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EA12CB1D-4715-4532-BE69-0397FD01BF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B3DF774-8456-4A16-BC6D-592F68A8EB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0DA44A6-654C-4E5D-AE32-89F31207E44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DC1CA14-33B3-48DF-91E5-ED0C32344B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5E4B248-465A-4420-A8E7-26B5AE4B69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35D18E4-4F67-4B4B-B23C-7C97397102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9EF34421-1F6B-4AB6-B74D-AB26316FB8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FF7F873F-D913-4000-BDD3-A1E9979C8333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D4483081-8C25-4DA1-BCEA-5B73580F63AF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10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BA9F6AD6-4227-4C92-98CC-F53D8B182DCE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C7E0991F-7BFA-49BA-9465-4EC96CE0A150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29C5A5D7-26C9-43DF-AC1D-8B43850DCE83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4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FDE50F6A-29A8-4CC7-987B-953BEE41F1D6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9D2865FC-318E-415D-BC5D-4286484A935B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81A79120-1191-4DA1-BFC0-96CECB837681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40169297-E459-4F73-8678-B7243888AAA1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8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AEB7210E-3F63-48AB-A62E-FEE21AAE1A85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9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761189-EA46-4E7F-B79F-ED25BBFEA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BEDBE4-F401-4654-BBE7-FDCC29830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A47F93-A56E-40AC-B10E-60F4FA158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8DEAB-8921-4890-BD60-1AD017EC46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196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761189-EA46-4E7F-B79F-ED25BBFEA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BEDBE4-F401-4654-BBE7-FDCC29830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A47F93-A56E-40AC-B10E-60F4FA158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5B1A4-C23D-4D81-83B5-C3B74E11DB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31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40513" y="1196975"/>
            <a:ext cx="2057400" cy="49577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96975"/>
            <a:ext cx="6019800" cy="49577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761189-EA46-4E7F-B79F-ED25BBFEA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BEDBE4-F401-4654-BBE7-FDCC29830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A47F93-A56E-40AC-B10E-60F4FA158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53A3D-9311-4ACD-98BB-309EABFF7C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839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761189-EA46-4E7F-B79F-ED25BBFEA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BEDBE4-F401-4654-BBE7-FDCC29830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A47F93-A56E-40AC-B10E-60F4FA158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170FB-1FF2-45B1-9C23-2022447D0D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833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761189-EA46-4E7F-B79F-ED25BBFEA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BEDBE4-F401-4654-BBE7-FDCC29830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A47F93-A56E-40AC-B10E-60F4FA158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9CFEA-C01C-4D6D-BD38-801E45EE3B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794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2349500"/>
            <a:ext cx="4038600" cy="380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9313" y="2349500"/>
            <a:ext cx="4038600" cy="380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761189-EA46-4E7F-B79F-ED25BBFEA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BEDBE4-F401-4654-BBE7-FDCC29830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47F93-A56E-40AC-B10E-60F4FA158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88433-7CBC-44BE-93DA-F80D7C9EC0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352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B761189-EA46-4E7F-B79F-ED25BBFEA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BEDBE4-F401-4654-BBE7-FDCC29830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2A47F93-A56E-40AC-B10E-60F4FA158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9A6C0-E0CE-46E4-916B-88EB641C41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375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761189-EA46-4E7F-B79F-ED25BBFEA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BEDBE4-F401-4654-BBE7-FDCC29830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A47F93-A56E-40AC-B10E-60F4FA158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762B-8005-4C3F-A2CC-C1D94EF692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039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761189-EA46-4E7F-B79F-ED25BBFEA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BEDBE4-F401-4654-BBE7-FDCC29830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A47F93-A56E-40AC-B10E-60F4FA158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385A5-C6E7-4F4F-8845-A39781E20B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852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761189-EA46-4E7F-B79F-ED25BBFEA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BEDBE4-F401-4654-BBE7-FDCC29830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47F93-A56E-40AC-B10E-60F4FA158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F07FB-2FD9-4A83-92A5-4A4D26299D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310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761189-EA46-4E7F-B79F-ED25BBFEA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BEDBE4-F401-4654-BBE7-FDCC29830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47F93-A56E-40AC-B10E-60F4FA158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6D81C-5F3B-4F69-9DF4-5FB03AB9AF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051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96975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349500"/>
            <a:ext cx="8229600" cy="38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761189-EA46-4E7F-B79F-ED25BBFEA0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BEDBE4-F401-4654-BBE7-FDCC298305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A47F93-A56E-40AC-B10E-60F4FA1586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96408F1-F70A-4CE5-9D3B-DE443DCD4D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031" name="Picture 8" descr="エンパワメントカラー（PPT、名札用）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6600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6600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6600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6600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006600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006600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006600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006600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tsukuba-tech.ac.jp/ce/mobile1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4.e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9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AF3179-8BE1-4FB2-9E84-1BDDC44678EC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28775"/>
            <a:ext cx="7772400" cy="1470025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FF6600"/>
                </a:solidFill>
              </a:rPr>
              <a:t>研修③支援の活用を学ぶ</a:t>
            </a:r>
            <a:br>
              <a:rPr lang="ja-JP" altLang="en-US" smtClean="0">
                <a:solidFill>
                  <a:srgbClr val="FF6600"/>
                </a:solidFill>
              </a:rPr>
            </a:br>
            <a:r>
              <a:rPr lang="ja-JP" altLang="en-US" smtClean="0">
                <a:solidFill>
                  <a:srgbClr val="FF6600"/>
                </a:solidFill>
              </a:rPr>
              <a:t>「支援技術」</a:t>
            </a:r>
          </a:p>
        </p:txBody>
      </p:sp>
      <p:pic>
        <p:nvPicPr>
          <p:cNvPr id="4100" name="Picture 5" descr="エンパワ２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141663"/>
            <a:ext cx="17303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サブタイトル 1"/>
          <p:cNvSpPr>
            <a:spLocks noGrp="1" noChangeArrowheads="1"/>
          </p:cNvSpPr>
          <p:nvPr>
            <p:ph type="subTitle" idx="1"/>
          </p:nvPr>
        </p:nvSpPr>
        <p:spPr>
          <a:xfrm>
            <a:off x="1425575" y="5175250"/>
            <a:ext cx="6727825" cy="769938"/>
          </a:xfrm>
        </p:spPr>
        <p:txBody>
          <a:bodyPr/>
          <a:lstStyle/>
          <a:p>
            <a:pPr eaLnBrk="1" hangingPunct="1"/>
            <a:r>
              <a:rPr lang="ja-JP" altLang="en-US" smtClean="0"/>
              <a:t>支援技術と「モバイル型遠隔情報保障システム」の体験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65A38B-6022-4DCB-A0F4-BF94ADC96A3F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14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28775"/>
            <a:ext cx="9144000" cy="1470025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FF6600"/>
                </a:solidFill>
              </a:rPr>
              <a:t>「モバイル型遠隔情報保障システム」</a:t>
            </a:r>
            <a:r>
              <a:rPr lang="en-US" altLang="ja-JP" smtClean="0">
                <a:solidFill>
                  <a:srgbClr val="FF6600"/>
                </a:solidFill>
              </a:rPr>
              <a:t/>
            </a:r>
            <a:br>
              <a:rPr lang="en-US" altLang="ja-JP" smtClean="0">
                <a:solidFill>
                  <a:srgbClr val="FF6600"/>
                </a:solidFill>
              </a:rPr>
            </a:br>
            <a:r>
              <a:rPr lang="ja-JP" altLang="en-US" smtClean="0">
                <a:solidFill>
                  <a:srgbClr val="FF6600"/>
                </a:solidFill>
              </a:rPr>
              <a:t>体 験</a:t>
            </a:r>
          </a:p>
        </p:txBody>
      </p:sp>
      <p:pic>
        <p:nvPicPr>
          <p:cNvPr id="22532" name="Picture 5" descr="エンパワ２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84538"/>
            <a:ext cx="17303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 noChangeArrowheads="1"/>
          </p:cNvSpPr>
          <p:nvPr>
            <p:ph type="title"/>
          </p:nvPr>
        </p:nvSpPr>
        <p:spPr>
          <a:xfrm>
            <a:off x="-114300" y="1216025"/>
            <a:ext cx="9396413" cy="936625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solidFill>
                  <a:srgbClr val="FF6600"/>
                </a:solidFill>
              </a:rPr>
              <a:t>「モバイル型遠隔情報保障システム」体験</a:t>
            </a:r>
          </a:p>
        </p:txBody>
      </p:sp>
      <p:sp>
        <p:nvSpPr>
          <p:cNvPr id="24579" name="コンテンツ プレースホルダー 2"/>
          <p:cNvSpPr>
            <a:spLocks noGrp="1" noChangeArrowheads="1"/>
          </p:cNvSpPr>
          <p:nvPr>
            <p:ph idx="1"/>
          </p:nvPr>
        </p:nvSpPr>
        <p:spPr>
          <a:xfrm>
            <a:off x="34925" y="5516563"/>
            <a:ext cx="9074150" cy="59848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ja-JP" sz="2800" smtClean="0">
                <a:hlinkClick r:id="rId2"/>
              </a:rPr>
              <a:t>http://www.tsukuba-tech.ac.jp/ce/mobile1/index.html</a:t>
            </a:r>
            <a:endParaRPr lang="ja-JP" altLang="en-US" sz="2800" smtClean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5AB31E-9CF2-4140-B1D1-C992D1D1E19D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1400" smtClean="0"/>
          </a:p>
        </p:txBody>
      </p:sp>
      <p:sp>
        <p:nvSpPr>
          <p:cNvPr id="24581" name="テキスト ボックス 3"/>
          <p:cNvSpPr txBox="1">
            <a:spLocks noChangeArrowheads="1"/>
          </p:cNvSpPr>
          <p:nvPr/>
        </p:nvSpPr>
        <p:spPr bwMode="auto">
          <a:xfrm>
            <a:off x="5292725" y="3314700"/>
            <a:ext cx="33432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携帯端末に文字が流れる様子を体験してみよう！</a:t>
            </a:r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182813"/>
            <a:ext cx="42576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819EF8-F530-4FAB-8D7C-6F024D9BD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28775"/>
            <a:ext cx="8785225" cy="4525963"/>
          </a:xfrm>
        </p:spPr>
        <p:txBody>
          <a:bodyPr/>
          <a:lstStyle/>
          <a:p>
            <a:pPr>
              <a:defRPr/>
            </a:pPr>
            <a:r>
              <a:rPr lang="ja-JP" altLang="en-US" sz="2400" dirty="0"/>
              <a:t>本スライドは、以下の研修会のために講師が作成した教材を元に、一部修正の上使用したものです。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本教材の著作権は</a:t>
            </a:r>
            <a:r>
              <a:rPr lang="en-US" altLang="ja-JP" sz="2400" dirty="0" err="1"/>
              <a:t>PEPNet</a:t>
            </a:r>
            <a:r>
              <a:rPr lang="en-US" altLang="ja-JP" sz="2400" dirty="0"/>
              <a:t>-Japan</a:t>
            </a:r>
            <a:r>
              <a:rPr lang="ja-JP" altLang="en-US" sz="2400" dirty="0"/>
              <a:t>に帰属しています。</a:t>
            </a:r>
            <a:endParaRPr lang="en-US" altLang="ja-JP" sz="2400" dirty="0"/>
          </a:p>
          <a:p>
            <a:pPr marL="0" indent="0" algn="ctr">
              <a:buFontTx/>
              <a:buNone/>
              <a:defRPr/>
            </a:pP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sz="2400" dirty="0"/>
              <a:t>日本聴覚障害学生高等教育支援ネットワーク（</a:t>
            </a:r>
            <a:r>
              <a:rPr lang="en-US" altLang="ja-JP" sz="2400" dirty="0" err="1"/>
              <a:t>PEPNet</a:t>
            </a:r>
            <a:r>
              <a:rPr lang="en-US" altLang="ja-JP" sz="2400" dirty="0"/>
              <a:t>-Japan</a:t>
            </a:r>
            <a:r>
              <a:rPr lang="ja-JP" altLang="en-US" sz="2400" dirty="0"/>
              <a:t>）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「平成</a:t>
            </a:r>
            <a:r>
              <a:rPr lang="en-US" altLang="ja-JP" sz="2400" dirty="0"/>
              <a:t>23</a:t>
            </a:r>
            <a:r>
              <a:rPr lang="ja-JP" altLang="en-US" sz="2400" dirty="0"/>
              <a:t>年度 聴覚障害学生エンパワメント研修会」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endParaRPr lang="en-US" altLang="ja-JP" sz="1400" dirty="0"/>
          </a:p>
          <a:p>
            <a:pPr marL="0" indent="0" algn="ctr">
              <a:buFontTx/>
              <a:buNone/>
              <a:defRPr/>
            </a:pPr>
            <a:r>
              <a:rPr lang="ja-JP" altLang="en-US" sz="2400" dirty="0"/>
              <a:t>支援の活用を学ぶ「支援技術」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講師：三好茂樹氏（筑波技術大学）</a:t>
            </a:r>
            <a:endParaRPr lang="en-US" altLang="ja-JP" sz="2400" dirty="0"/>
          </a:p>
        </p:txBody>
      </p:sp>
      <p:sp>
        <p:nvSpPr>
          <p:cNvPr id="2560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975969-28BF-4997-AB81-941A57385749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ja-JP" sz="1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0CC7A-D8F2-444E-8A68-2E87FA045C04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solidFill>
                  <a:srgbClr val="FF6600"/>
                </a:solidFill>
              </a:rPr>
              <a:t>研修の流れ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4092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mtClean="0"/>
              <a:t>①</a:t>
            </a:r>
            <a:r>
              <a:rPr lang="ja-JP" altLang="en-US" smtClean="0"/>
              <a:t>授業サポートの必要性</a:t>
            </a:r>
            <a:endParaRPr lang="en-US" altLang="ja-JP" smtClean="0"/>
          </a:p>
          <a:p>
            <a:pPr eaLnBrk="1" hangingPunct="1">
              <a:buFontTx/>
              <a:buNone/>
            </a:pPr>
            <a:r>
              <a:rPr lang="ja-JP" altLang="en-US" smtClean="0"/>
              <a:t>②連係入力体験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 パソコンノートテイクの仕組みを知り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 　　　　　　　　実際に連係入力をしてみよう！</a:t>
            </a:r>
            <a:endParaRPr lang="en-US" altLang="ja-JP" smtClean="0"/>
          </a:p>
          <a:p>
            <a:pPr eaLnBrk="1" hangingPunct="1">
              <a:buFontTx/>
              <a:buNone/>
            </a:pPr>
            <a:r>
              <a:rPr lang="ja-JP" altLang="en-US" smtClean="0"/>
              <a:t>③「モバイル型遠隔情報保障システム」体験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</a:t>
            </a:r>
            <a:r>
              <a:rPr lang="ja-JP" altLang="en-US" smtClean="0"/>
              <a:t>先端技術を使った情報保障を体験しよう！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D393D5-6E55-4500-93C6-89FE95394A68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628775"/>
            <a:ext cx="7772400" cy="1470025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FF6600"/>
                </a:solidFill>
              </a:rPr>
              <a:t>授業サポートの必要性</a:t>
            </a:r>
          </a:p>
        </p:txBody>
      </p:sp>
      <p:pic>
        <p:nvPicPr>
          <p:cNvPr id="8196" name="Picture 5" descr="エンパワ２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141663"/>
            <a:ext cx="17303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173788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5C5CA6-8C71-4460-89B6-111679C5E8ED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solidFill>
                  <a:srgbClr val="FF6600"/>
                </a:solidFill>
              </a:rPr>
              <a:t>授業サポートの必要性</a:t>
            </a: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1836738" y="2286000"/>
            <a:ext cx="3046412" cy="1392238"/>
            <a:chOff x="1276" y="815"/>
            <a:chExt cx="2220" cy="1032"/>
          </a:xfrm>
        </p:grpSpPr>
        <p:pic>
          <p:nvPicPr>
            <p:cNvPr id="10268" name="Picture 4" descr="j0432611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" y="1459"/>
              <a:ext cx="3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Picture 5" descr="j0432609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" y="1371"/>
              <a:ext cx="3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0" name="Picture 6" descr="j0431644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" y="1042"/>
              <a:ext cx="786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1" name="AutoShape 7"/>
            <p:cNvSpPr>
              <a:spLocks noChangeArrowheads="1"/>
            </p:cNvSpPr>
            <p:nvPr/>
          </p:nvSpPr>
          <p:spPr bwMode="auto">
            <a:xfrm>
              <a:off x="1712" y="903"/>
              <a:ext cx="405" cy="358"/>
            </a:xfrm>
            <a:prstGeom prst="cloudCallout">
              <a:avLst>
                <a:gd name="adj1" fmla="val 28519"/>
                <a:gd name="adj2" fmla="val 8296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/>
                <a:t>？</a:t>
              </a:r>
            </a:p>
          </p:txBody>
        </p:sp>
        <p:pic>
          <p:nvPicPr>
            <p:cNvPr id="10272" name="Picture 8" descr="j0432611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0" y="1305"/>
              <a:ext cx="3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3" name="AutoShape 9"/>
            <p:cNvSpPr>
              <a:spLocks noChangeArrowheads="1"/>
            </p:cNvSpPr>
            <p:nvPr/>
          </p:nvSpPr>
          <p:spPr bwMode="auto">
            <a:xfrm>
              <a:off x="1276" y="1111"/>
              <a:ext cx="405" cy="358"/>
            </a:xfrm>
            <a:prstGeom prst="cloudCallout">
              <a:avLst>
                <a:gd name="adj1" fmla="val 77407"/>
                <a:gd name="adj2" fmla="val 6452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/>
                <a:t>？</a:t>
              </a:r>
            </a:p>
          </p:txBody>
        </p:sp>
        <p:sp>
          <p:nvSpPr>
            <p:cNvPr id="10274" name="AutoShape 10"/>
            <p:cNvSpPr>
              <a:spLocks noChangeArrowheads="1"/>
            </p:cNvSpPr>
            <p:nvPr/>
          </p:nvSpPr>
          <p:spPr bwMode="auto">
            <a:xfrm>
              <a:off x="2163" y="815"/>
              <a:ext cx="405" cy="358"/>
            </a:xfrm>
            <a:prstGeom prst="cloudCallout">
              <a:avLst>
                <a:gd name="adj1" fmla="val -8273"/>
                <a:gd name="adj2" fmla="val 8715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/>
                <a:t>？</a:t>
              </a:r>
            </a:p>
          </p:txBody>
        </p:sp>
      </p:grpSp>
      <p:pic>
        <p:nvPicPr>
          <p:cNvPr id="10245" name="Picture 11" descr="j0433904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35">
            <a:off x="4124325" y="4565650"/>
            <a:ext cx="15430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2"/>
          <p:cNvSpPr txBox="1">
            <a:spLocks noChangeArrowheads="1"/>
          </p:cNvSpPr>
          <p:nvPr/>
        </p:nvSpPr>
        <p:spPr bwMode="auto">
          <a:xfrm rot="1089477">
            <a:off x="4194175" y="5126038"/>
            <a:ext cx="12176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1">
                <a:ea typeface="HG丸ｺﾞｼｯｸM-PRO" panose="020F0600000000000000" pitchFamily="50" charset="-128"/>
              </a:rPr>
              <a:t>おはよう！</a:t>
            </a:r>
          </a:p>
        </p:txBody>
      </p:sp>
      <p:pic>
        <p:nvPicPr>
          <p:cNvPr id="10247" name="Picture 15" descr="j0431644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611688"/>
            <a:ext cx="10795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8" name="グループ化 4"/>
          <p:cNvGrpSpPr>
            <a:grpSpLocks/>
          </p:cNvGrpSpPr>
          <p:nvPr/>
        </p:nvGrpSpPr>
        <p:grpSpPr bwMode="auto">
          <a:xfrm>
            <a:off x="1143000" y="4437063"/>
            <a:ext cx="1773238" cy="1393825"/>
            <a:chOff x="910893" y="4588932"/>
            <a:chExt cx="1773408" cy="1393203"/>
          </a:xfrm>
        </p:grpSpPr>
        <p:pic>
          <p:nvPicPr>
            <p:cNvPr id="10262" name="Picture 13" descr="j0432611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073" y="5458334"/>
              <a:ext cx="532571" cy="523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14" descr="j0432609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065" y="5339533"/>
              <a:ext cx="532571" cy="523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4" name="AutoShape 16"/>
            <p:cNvSpPr>
              <a:spLocks noChangeArrowheads="1"/>
            </p:cNvSpPr>
            <p:nvPr/>
          </p:nvSpPr>
          <p:spPr bwMode="auto">
            <a:xfrm>
              <a:off x="1509350" y="4707733"/>
              <a:ext cx="555905" cy="483301"/>
            </a:xfrm>
            <a:prstGeom prst="cloudCallout">
              <a:avLst>
                <a:gd name="adj1" fmla="val 36171"/>
                <a:gd name="adj2" fmla="val 888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 i="1"/>
                <a:t>！</a:t>
              </a:r>
            </a:p>
          </p:txBody>
        </p:sp>
        <p:pic>
          <p:nvPicPr>
            <p:cNvPr id="10265" name="Picture 17" descr="j0432611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647" y="5250433"/>
              <a:ext cx="532571" cy="523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6" name="AutoShape 18"/>
            <p:cNvSpPr>
              <a:spLocks noChangeArrowheads="1"/>
            </p:cNvSpPr>
            <p:nvPr/>
          </p:nvSpPr>
          <p:spPr bwMode="auto">
            <a:xfrm>
              <a:off x="910893" y="4988533"/>
              <a:ext cx="555905" cy="483301"/>
            </a:xfrm>
            <a:prstGeom prst="cloudCallout">
              <a:avLst>
                <a:gd name="adj1" fmla="val 77407"/>
                <a:gd name="adj2" fmla="val 6313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 i="1"/>
                <a:t>！</a:t>
              </a:r>
            </a:p>
          </p:txBody>
        </p:sp>
        <p:sp>
          <p:nvSpPr>
            <p:cNvPr id="10267" name="AutoShape 19"/>
            <p:cNvSpPr>
              <a:spLocks noChangeArrowheads="1"/>
            </p:cNvSpPr>
            <p:nvPr/>
          </p:nvSpPr>
          <p:spPr bwMode="auto">
            <a:xfrm>
              <a:off x="2128395" y="4588932"/>
              <a:ext cx="555906" cy="483301"/>
            </a:xfrm>
            <a:prstGeom prst="cloudCallout">
              <a:avLst>
                <a:gd name="adj1" fmla="val -13458"/>
                <a:gd name="adj2" fmla="val 8575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 i="1"/>
                <a:t>！</a:t>
              </a:r>
            </a:p>
          </p:txBody>
        </p:sp>
      </p:grpSp>
      <p:sp>
        <p:nvSpPr>
          <p:cNvPr id="10249" name="AutoShape 20"/>
          <p:cNvSpPr>
            <a:spLocks noChangeArrowheads="1"/>
          </p:cNvSpPr>
          <p:nvPr/>
        </p:nvSpPr>
        <p:spPr bwMode="auto">
          <a:xfrm>
            <a:off x="4056063" y="3927475"/>
            <a:ext cx="1330325" cy="455613"/>
          </a:xfrm>
          <a:prstGeom prst="downArrow">
            <a:avLst>
              <a:gd name="adj1" fmla="val 50000"/>
              <a:gd name="adj2" fmla="val 44806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0250" name="Text Box 21"/>
          <p:cNvSpPr txBox="1">
            <a:spLocks noChangeArrowheads="1"/>
          </p:cNvSpPr>
          <p:nvPr/>
        </p:nvSpPr>
        <p:spPr bwMode="auto">
          <a:xfrm>
            <a:off x="323850" y="6092825"/>
            <a:ext cx="9040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ea typeface="HG丸ｺﾞｼｯｸM-PRO" panose="020F0600000000000000" pitchFamily="50" charset="-128"/>
              </a:rPr>
              <a:t>文字による通訳（手話による通訳も含めて）</a:t>
            </a:r>
            <a:r>
              <a:rPr lang="en-US" altLang="ja-JP" sz="2400" b="1">
                <a:ea typeface="HG丸ｺﾞｼｯｸM-PRO" panose="020F0600000000000000" pitchFamily="50" charset="-128"/>
              </a:rPr>
              <a:t>… </a:t>
            </a:r>
            <a:r>
              <a:rPr lang="ja-JP" altLang="en-US" sz="2800" b="1">
                <a:ea typeface="HG丸ｺﾞｼｯｸM-PRO" panose="020F0600000000000000" pitchFamily="50" charset="-128"/>
              </a:rPr>
              <a:t>「情報保障」</a:t>
            </a:r>
          </a:p>
        </p:txBody>
      </p:sp>
      <p:sp>
        <p:nvSpPr>
          <p:cNvPr id="10251" name="Text Box 24"/>
          <p:cNvSpPr txBox="1">
            <a:spLocks noChangeArrowheads="1"/>
          </p:cNvSpPr>
          <p:nvPr/>
        </p:nvSpPr>
        <p:spPr bwMode="auto">
          <a:xfrm>
            <a:off x="6197600" y="5610225"/>
            <a:ext cx="18732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音声</a:t>
            </a:r>
            <a:r>
              <a:rPr lang="en-US" altLang="ja-JP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文字変換</a:t>
            </a:r>
          </a:p>
        </p:txBody>
      </p:sp>
      <p:grpSp>
        <p:nvGrpSpPr>
          <p:cNvPr id="10252" name="Group 25"/>
          <p:cNvGrpSpPr>
            <a:grpSpLocks/>
          </p:cNvGrpSpPr>
          <p:nvPr/>
        </p:nvGrpSpPr>
        <p:grpSpPr bwMode="auto">
          <a:xfrm>
            <a:off x="5988050" y="4968875"/>
            <a:ext cx="855663" cy="742950"/>
            <a:chOff x="2449" y="1074"/>
            <a:chExt cx="570" cy="503"/>
          </a:xfrm>
        </p:grpSpPr>
        <p:graphicFrame>
          <p:nvGraphicFramePr>
            <p:cNvPr id="10260" name="Object 26"/>
            <p:cNvGraphicFramePr>
              <a:graphicFrameLocks noChangeAspect="1"/>
            </p:cNvGraphicFramePr>
            <p:nvPr/>
          </p:nvGraphicFramePr>
          <p:xfrm>
            <a:off x="2449" y="1074"/>
            <a:ext cx="42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5" name="Visio" r:id="rId8" imgW="1367600" imgH="1264158" progId="Visio.Drawing.11">
                    <p:embed/>
                  </p:oleObj>
                </mc:Choice>
                <mc:Fallback>
                  <p:oleObj name="Visio" r:id="rId8" imgW="1367600" imgH="1264158" progId="Visio.Drawing.11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9" y="1074"/>
                          <a:ext cx="42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1" name="Object 27"/>
            <p:cNvGraphicFramePr>
              <a:graphicFrameLocks noChangeAspect="1"/>
            </p:cNvGraphicFramePr>
            <p:nvPr/>
          </p:nvGraphicFramePr>
          <p:xfrm>
            <a:off x="2702" y="1166"/>
            <a:ext cx="317" cy="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6" name="Visio" r:id="rId10" imgW="502920" imgH="653224" progId="Visio.Drawing.11">
                    <p:embed/>
                  </p:oleObj>
                </mc:Choice>
                <mc:Fallback>
                  <p:oleObj name="Visio" r:id="rId10" imgW="502920" imgH="653224" progId="Visio.Drawing.11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2" y="1166"/>
                          <a:ext cx="317" cy="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AutoShape 28">
            <a:extLst>
              <a:ext uri="{FF2B5EF4-FFF2-40B4-BE49-F238E27FC236}">
                <a16:creationId xmlns:a16="http://schemas.microsoft.com/office/drawing/2014/main" id="{F3021C46-0E80-40ED-A1DD-C9CACC8EA787}"/>
              </a:ext>
            </a:extLst>
          </p:cNvPr>
          <p:cNvSpPr>
            <a:spLocks noChangeArrowheads="1"/>
          </p:cNvSpPr>
          <p:nvPr/>
        </p:nvSpPr>
        <p:spPr bwMode="auto">
          <a:xfrm rot="16870664">
            <a:off x="5567363" y="5051425"/>
            <a:ext cx="344487" cy="404813"/>
          </a:xfrm>
          <a:prstGeom prst="upArrow">
            <a:avLst>
              <a:gd name="adj1" fmla="val 36954"/>
              <a:gd name="adj2" fmla="val 4941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grpSp>
        <p:nvGrpSpPr>
          <p:cNvPr id="10254" name="Group 29"/>
          <p:cNvGrpSpPr>
            <a:grpSpLocks/>
          </p:cNvGrpSpPr>
          <p:nvPr/>
        </p:nvGrpSpPr>
        <p:grpSpPr bwMode="auto">
          <a:xfrm>
            <a:off x="6804025" y="4949825"/>
            <a:ext cx="855663" cy="742950"/>
            <a:chOff x="2449" y="1074"/>
            <a:chExt cx="570" cy="503"/>
          </a:xfrm>
        </p:grpSpPr>
        <p:graphicFrame>
          <p:nvGraphicFramePr>
            <p:cNvPr id="10258" name="Object 30"/>
            <p:cNvGraphicFramePr>
              <a:graphicFrameLocks noChangeAspect="1"/>
            </p:cNvGraphicFramePr>
            <p:nvPr/>
          </p:nvGraphicFramePr>
          <p:xfrm>
            <a:off x="2449" y="1074"/>
            <a:ext cx="42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7" name="Visio" r:id="rId12" imgW="1367600" imgH="1264158" progId="Visio.Drawing.11">
                    <p:embed/>
                  </p:oleObj>
                </mc:Choice>
                <mc:Fallback>
                  <p:oleObj name="Visio" r:id="rId12" imgW="1367600" imgH="1264158" progId="Visio.Drawing.11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9" y="1074"/>
                          <a:ext cx="42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9" name="Object 31"/>
            <p:cNvGraphicFramePr>
              <a:graphicFrameLocks noChangeAspect="1"/>
            </p:cNvGraphicFramePr>
            <p:nvPr/>
          </p:nvGraphicFramePr>
          <p:xfrm>
            <a:off x="2702" y="1166"/>
            <a:ext cx="317" cy="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8" name="Visio" r:id="rId13" imgW="502920" imgH="653224" progId="Visio.Drawing.11">
                    <p:embed/>
                  </p:oleObj>
                </mc:Choice>
                <mc:Fallback>
                  <p:oleObj name="Visio" r:id="rId13" imgW="502920" imgH="653224" progId="Visio.Drawing.11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2" y="1166"/>
                          <a:ext cx="317" cy="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5" name="Text Box 32"/>
          <p:cNvSpPr txBox="1">
            <a:spLocks noChangeArrowheads="1"/>
          </p:cNvSpPr>
          <p:nvPr/>
        </p:nvSpPr>
        <p:spPr bwMode="auto">
          <a:xfrm>
            <a:off x="6438900" y="4724400"/>
            <a:ext cx="46831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i="1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10256" name="Text Box 33"/>
          <p:cNvSpPr txBox="1">
            <a:spLocks noChangeArrowheads="1"/>
          </p:cNvSpPr>
          <p:nvPr/>
        </p:nvSpPr>
        <p:spPr bwMode="auto">
          <a:xfrm>
            <a:off x="7308850" y="4730750"/>
            <a:ext cx="466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i="1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10257" name="Text Box 34"/>
          <p:cNvSpPr txBox="1">
            <a:spLocks noChangeArrowheads="1"/>
          </p:cNvSpPr>
          <p:nvPr/>
        </p:nvSpPr>
        <p:spPr bwMode="auto">
          <a:xfrm>
            <a:off x="5292725" y="2565400"/>
            <a:ext cx="3095625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prstDash val="sysDot"/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ea typeface="HG丸ｺﾞｼｯｸM-PRO" panose="020F0600000000000000" pitchFamily="50" charset="-128"/>
              </a:rPr>
              <a:t>聴覚を活用しても、取得できない情報を補完するために</a:t>
            </a:r>
            <a:r>
              <a:rPr lang="en-US" altLang="ja-JP" sz="2000">
                <a:ea typeface="HG丸ｺﾞｼｯｸM-PRO" panose="020F0600000000000000" pitchFamily="50" charset="-128"/>
              </a:rPr>
              <a:t>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2132013"/>
            <a:ext cx="53816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E7A6CF-8D28-4A18-BA84-8A9D40885BC2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1400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268413"/>
            <a:ext cx="8748713" cy="936625"/>
          </a:xfrm>
        </p:spPr>
        <p:txBody>
          <a:bodyPr/>
          <a:lstStyle/>
          <a:p>
            <a:pPr algn="l" eaLnBrk="1" hangingPunct="1"/>
            <a:r>
              <a:rPr lang="ja-JP" altLang="en-US" sz="4000" smtClean="0">
                <a:solidFill>
                  <a:srgbClr val="FF6600"/>
                </a:solidFill>
              </a:rPr>
              <a:t>情報保障がある授業の例</a:t>
            </a:r>
            <a:r>
              <a:rPr lang="en-US" altLang="ja-JP" sz="4000" smtClean="0">
                <a:solidFill>
                  <a:srgbClr val="FF6600"/>
                </a:solidFill>
              </a:rPr>
              <a:t>―</a:t>
            </a:r>
            <a:r>
              <a:rPr lang="ja-JP" altLang="en-US" sz="4000" smtClean="0">
                <a:solidFill>
                  <a:srgbClr val="FF6600"/>
                </a:solidFill>
              </a:rPr>
              <a:t>ノートテイク</a:t>
            </a:r>
            <a:endParaRPr lang="ja-JP" altLang="en-US" smtClean="0">
              <a:solidFill>
                <a:srgbClr val="FF6600"/>
              </a:solidFill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076450" y="6165850"/>
            <a:ext cx="5303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音声を聞き取りづらく作り変えています　　　　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2DB6078-27C3-47A6-9AFB-C890D2AB8FFB}"/>
              </a:ext>
            </a:extLst>
          </p:cNvPr>
          <p:cNvSpPr/>
          <p:nvPr/>
        </p:nvSpPr>
        <p:spPr>
          <a:xfrm>
            <a:off x="5364163" y="4664075"/>
            <a:ext cx="3311525" cy="1223963"/>
          </a:xfrm>
          <a:prstGeom prst="rect">
            <a:avLst/>
          </a:prstGeom>
          <a:solidFill>
            <a:srgbClr val="C00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dirty="0" err="1">
                <a:solidFill>
                  <a:schemeClr val="bg1"/>
                </a:solidFill>
              </a:rPr>
              <a:t>PEPNet</a:t>
            </a:r>
            <a:r>
              <a:rPr lang="en-US" altLang="ja-JP" dirty="0">
                <a:solidFill>
                  <a:schemeClr val="bg1"/>
                </a:solidFill>
              </a:rPr>
              <a:t>-Japan DVD</a:t>
            </a:r>
            <a:r>
              <a:rPr lang="ja-JP" altLang="en-US" dirty="0">
                <a:solidFill>
                  <a:schemeClr val="bg1"/>
                </a:solidFill>
              </a:rPr>
              <a:t>シリーズ</a:t>
            </a:r>
            <a:endParaRPr lang="en-US" altLang="ja-JP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en-US" altLang="ja-JP" dirty="0">
                <a:solidFill>
                  <a:schemeClr val="bg1"/>
                </a:solidFill>
              </a:rPr>
              <a:t>Access!</a:t>
            </a:r>
            <a:r>
              <a:rPr lang="ja-JP" altLang="en-US" dirty="0">
                <a:solidFill>
                  <a:schemeClr val="bg1"/>
                </a:solidFill>
              </a:rPr>
              <a:t>聴覚障害学生支援②</a:t>
            </a:r>
            <a:endParaRPr lang="en-US" altLang="ja-JP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ja-JP" altLang="en-US" dirty="0">
                <a:solidFill>
                  <a:schemeClr val="bg1"/>
                </a:solidFill>
              </a:rPr>
              <a:t>小さな「気づき」で変わる授業・変わる大学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5FED7A8-3BCB-43FD-A8ED-6A9AE5391223}"/>
              </a:ext>
            </a:extLst>
          </p:cNvPr>
          <p:cNvSpPr/>
          <p:nvPr/>
        </p:nvSpPr>
        <p:spPr>
          <a:xfrm>
            <a:off x="5297488" y="2517775"/>
            <a:ext cx="1920875" cy="88900"/>
          </a:xfrm>
          <a:prstGeom prst="rect">
            <a:avLst/>
          </a:prstGeom>
          <a:solidFill>
            <a:schemeClr val="accent2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9264C71-9FBA-4AE5-AC37-C33C932244D1}"/>
              </a:ext>
            </a:extLst>
          </p:cNvPr>
          <p:cNvSpPr txBox="1"/>
          <p:nvPr/>
        </p:nvSpPr>
        <p:spPr>
          <a:xfrm>
            <a:off x="5408310" y="2385755"/>
            <a:ext cx="1661032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1500" dirty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手書きノートテイク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20A6BF-4A8A-40FE-ADE6-96F2640E5D4B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341438"/>
            <a:ext cx="8748713" cy="936625"/>
          </a:xfrm>
        </p:spPr>
        <p:txBody>
          <a:bodyPr/>
          <a:lstStyle/>
          <a:p>
            <a:pPr algn="l" eaLnBrk="1" hangingPunct="1">
              <a:lnSpc>
                <a:spcPts val="4100"/>
              </a:lnSpc>
            </a:pPr>
            <a:r>
              <a:rPr lang="ja-JP" altLang="en-US" sz="4000" smtClean="0">
                <a:solidFill>
                  <a:srgbClr val="FF6600"/>
                </a:solidFill>
              </a:rPr>
              <a:t>情報保障がある授業の例</a:t>
            </a:r>
            <a:r>
              <a:rPr lang="en-US" altLang="ja-JP" sz="4000" smtClean="0">
                <a:solidFill>
                  <a:srgbClr val="FF6600"/>
                </a:solidFill>
              </a:rPr>
              <a:t/>
            </a:r>
            <a:br>
              <a:rPr lang="en-US" altLang="ja-JP" sz="4000" smtClean="0">
                <a:solidFill>
                  <a:srgbClr val="FF6600"/>
                </a:solidFill>
              </a:rPr>
            </a:br>
            <a:r>
              <a:rPr lang="ja-JP" altLang="en-US" sz="4000" smtClean="0">
                <a:solidFill>
                  <a:srgbClr val="FF6600"/>
                </a:solidFill>
              </a:rPr>
              <a:t>　　　　　　　　　　　</a:t>
            </a:r>
            <a:r>
              <a:rPr lang="en-US" altLang="ja-JP" sz="4000" smtClean="0">
                <a:solidFill>
                  <a:srgbClr val="FF6600"/>
                </a:solidFill>
              </a:rPr>
              <a:t>―</a:t>
            </a:r>
            <a:r>
              <a:rPr lang="ja-JP" altLang="en-US" sz="4000" smtClean="0">
                <a:solidFill>
                  <a:srgbClr val="FF6600"/>
                </a:solidFill>
              </a:rPr>
              <a:t>パソコンノートテイク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2076450" y="6345238"/>
            <a:ext cx="5303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音声を聞き取りづらく作り変えています　　　　　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325688"/>
            <a:ext cx="53435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854B84D-6036-4324-9708-3C72107A2209}"/>
              </a:ext>
            </a:extLst>
          </p:cNvPr>
          <p:cNvSpPr/>
          <p:nvPr/>
        </p:nvSpPr>
        <p:spPr>
          <a:xfrm>
            <a:off x="5364163" y="4797425"/>
            <a:ext cx="3311525" cy="1223963"/>
          </a:xfrm>
          <a:prstGeom prst="rect">
            <a:avLst/>
          </a:prstGeom>
          <a:solidFill>
            <a:srgbClr val="C00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dirty="0" err="1">
                <a:solidFill>
                  <a:schemeClr val="bg1"/>
                </a:solidFill>
              </a:rPr>
              <a:t>PEPNet</a:t>
            </a:r>
            <a:r>
              <a:rPr lang="en-US" altLang="ja-JP" dirty="0">
                <a:solidFill>
                  <a:schemeClr val="bg1"/>
                </a:solidFill>
              </a:rPr>
              <a:t>-Japan DVD</a:t>
            </a:r>
            <a:r>
              <a:rPr lang="ja-JP" altLang="en-US" dirty="0">
                <a:solidFill>
                  <a:schemeClr val="bg1"/>
                </a:solidFill>
              </a:rPr>
              <a:t>シリーズ</a:t>
            </a:r>
            <a:endParaRPr lang="en-US" altLang="ja-JP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en-US" altLang="ja-JP" dirty="0">
                <a:solidFill>
                  <a:schemeClr val="bg1"/>
                </a:solidFill>
              </a:rPr>
              <a:t>Access!</a:t>
            </a:r>
            <a:r>
              <a:rPr lang="ja-JP" altLang="en-US" dirty="0">
                <a:solidFill>
                  <a:schemeClr val="bg1"/>
                </a:solidFill>
              </a:rPr>
              <a:t>聴覚障害学生支援②</a:t>
            </a:r>
            <a:endParaRPr lang="en-US" altLang="ja-JP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ja-JP" altLang="en-US" dirty="0">
                <a:solidFill>
                  <a:schemeClr val="bg1"/>
                </a:solidFill>
              </a:rPr>
              <a:t>小さな「気づき」で変わる授業・変わる大学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DC4A1B-BE96-4E21-B395-0FDC13438A57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ja-JP" sz="14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628775"/>
            <a:ext cx="7772400" cy="1470025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FF6600"/>
                </a:solidFill>
              </a:rPr>
              <a:t>連係入力体験</a:t>
            </a:r>
          </a:p>
        </p:txBody>
      </p:sp>
      <p:pic>
        <p:nvPicPr>
          <p:cNvPr id="16388" name="Picture 5" descr="エンパワ２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141663"/>
            <a:ext cx="17303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DE08DBF1-6229-496D-A012-1E7010EAD3A7}"/>
              </a:ext>
            </a:extLst>
          </p:cNvPr>
          <p:cNvSpPr/>
          <p:nvPr/>
        </p:nvSpPr>
        <p:spPr>
          <a:xfrm rot="1138526">
            <a:off x="8118475" y="1673225"/>
            <a:ext cx="392113" cy="569913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solidFill>
                  <a:srgbClr val="FF6600"/>
                </a:solidFill>
              </a:rPr>
              <a:t>連係入力例</a:t>
            </a:r>
          </a:p>
        </p:txBody>
      </p:sp>
      <p:sp>
        <p:nvSpPr>
          <p:cNvPr id="2" name="角丸四角形 1">
            <a:extLst>
              <a:ext uri="{FF2B5EF4-FFF2-40B4-BE49-F238E27FC236}">
                <a16:creationId xmlns:a16="http://schemas.microsoft.com/office/drawing/2014/main" id="{8F053C03-DD58-4636-B450-8E4ED53D1765}"/>
              </a:ext>
            </a:extLst>
          </p:cNvPr>
          <p:cNvSpPr/>
          <p:nvPr/>
        </p:nvSpPr>
        <p:spPr>
          <a:xfrm>
            <a:off x="106363" y="2116138"/>
            <a:ext cx="8929687" cy="100806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pic>
        <p:nvPicPr>
          <p:cNvPr id="37" name="Picture 7">
            <a:extLst>
              <a:ext uri="{FF2B5EF4-FFF2-40B4-BE49-F238E27FC236}">
                <a16:creationId xmlns:a16="http://schemas.microsoft.com/office/drawing/2014/main" id="{722A9B3A-AF54-470D-A5C6-869609E16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" y="5226074"/>
            <a:ext cx="8924925" cy="10112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/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AEB5F5E-9DE3-456A-904C-1F0F17EE06BD}"/>
              </a:ext>
            </a:extLst>
          </p:cNvPr>
          <p:cNvSpPr/>
          <p:nvPr/>
        </p:nvSpPr>
        <p:spPr>
          <a:xfrm>
            <a:off x="106363" y="4111625"/>
            <a:ext cx="8929687" cy="100806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CCFF"/>
              </a:solidFill>
            </a:endParaRPr>
          </a:p>
        </p:txBody>
      </p:sp>
      <p:sp>
        <p:nvSpPr>
          <p:cNvPr id="18439" name="正方形/長方形 3"/>
          <p:cNvSpPr>
            <a:spLocks noChangeArrowheads="1"/>
          </p:cNvSpPr>
          <p:nvPr/>
        </p:nvSpPr>
        <p:spPr bwMode="auto">
          <a:xfrm>
            <a:off x="201613" y="2205038"/>
            <a:ext cx="8836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原文：</a:t>
            </a:r>
            <a:r>
              <a:rPr lang="ja-JP" altLang="en-US" sz="2400">
                <a:solidFill>
                  <a:srgbClr val="FF0000"/>
                </a:solidFill>
              </a:rPr>
              <a:t>今日は、この新聞記事を</a:t>
            </a:r>
            <a:r>
              <a:rPr lang="ja-JP" altLang="en-US" sz="2400">
                <a:solidFill>
                  <a:srgbClr val="0033CC"/>
                </a:solidFill>
              </a:rPr>
              <a:t>見ながら話しますが、</a:t>
            </a:r>
            <a:r>
              <a:rPr lang="ja-JP" altLang="en-US" sz="2400">
                <a:solidFill>
                  <a:srgbClr val="FF0000"/>
                </a:solidFill>
              </a:rPr>
              <a:t>実はこの新聞記事は</a:t>
            </a:r>
            <a:r>
              <a:rPr lang="ja-JP" altLang="en-US" sz="2400">
                <a:solidFill>
                  <a:srgbClr val="0033CC"/>
                </a:solidFill>
              </a:rPr>
              <a:t>２００８年の７月ですから、</a:t>
            </a:r>
            <a:r>
              <a:rPr lang="ja-JP" altLang="en-US" sz="2400"/>
              <a:t>ちょうど３年前の今頃の･･･。</a:t>
            </a:r>
          </a:p>
        </p:txBody>
      </p:sp>
      <p:sp>
        <p:nvSpPr>
          <p:cNvPr id="18440" name="正方形/長方形 4"/>
          <p:cNvSpPr>
            <a:spLocks noChangeArrowheads="1"/>
          </p:cNvSpPr>
          <p:nvPr/>
        </p:nvSpPr>
        <p:spPr bwMode="auto">
          <a:xfrm>
            <a:off x="995363" y="4389438"/>
            <a:ext cx="2581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rgbClr val="C00000"/>
                </a:solidFill>
              </a:rPr>
              <a:t>今日は、この新聞記事を</a:t>
            </a:r>
          </a:p>
        </p:txBody>
      </p:sp>
      <p:sp>
        <p:nvSpPr>
          <p:cNvPr id="41" name="正方形/長方形 5">
            <a:extLst>
              <a:ext uri="{FF2B5EF4-FFF2-40B4-BE49-F238E27FC236}">
                <a16:creationId xmlns:a16="http://schemas.microsoft.com/office/drawing/2014/main" id="{F96E11B3-35F4-4F6D-B231-49A4215D1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088" y="5665788"/>
            <a:ext cx="2271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b="1" dirty="0">
                <a:solidFill>
                  <a:schemeClr val="accent6"/>
                </a:solidFill>
                <a:latin typeface="Arial" charset="0"/>
              </a:rPr>
              <a:t>見ながら話しますが、</a:t>
            </a:r>
          </a:p>
        </p:txBody>
      </p:sp>
      <p:sp>
        <p:nvSpPr>
          <p:cNvPr id="18442" name="正方形/長方形 6"/>
          <p:cNvSpPr>
            <a:spLocks noChangeArrowheads="1"/>
          </p:cNvSpPr>
          <p:nvPr/>
        </p:nvSpPr>
        <p:spPr bwMode="auto">
          <a:xfrm>
            <a:off x="4921250" y="4398963"/>
            <a:ext cx="2228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rgbClr val="C00000"/>
                </a:solidFill>
              </a:rPr>
              <a:t>実はこの新聞記事は</a:t>
            </a:r>
          </a:p>
        </p:txBody>
      </p:sp>
      <p:sp>
        <p:nvSpPr>
          <p:cNvPr id="43" name="正方形/長方形 7">
            <a:extLst>
              <a:ext uri="{FF2B5EF4-FFF2-40B4-BE49-F238E27FC236}">
                <a16:creationId xmlns:a16="http://schemas.microsoft.com/office/drawing/2014/main" id="{E6FBB0E9-05C0-47D9-9F90-39AB64C0C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5665788"/>
            <a:ext cx="1674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b="1">
                <a:solidFill>
                  <a:schemeClr val="accent6"/>
                </a:solidFill>
                <a:latin typeface="Arial" charset="0"/>
              </a:rPr>
              <a:t>２００８年の７月</a:t>
            </a:r>
          </a:p>
        </p:txBody>
      </p:sp>
      <p:sp>
        <p:nvSpPr>
          <p:cNvPr id="44" name="右矢印 43">
            <a:extLst>
              <a:ext uri="{FF2B5EF4-FFF2-40B4-BE49-F238E27FC236}">
                <a16:creationId xmlns:a16="http://schemas.microsoft.com/office/drawing/2014/main" id="{5BFF493D-3E32-4533-A72A-FD9D949E035A}"/>
              </a:ext>
            </a:extLst>
          </p:cNvPr>
          <p:cNvSpPr/>
          <p:nvPr/>
        </p:nvSpPr>
        <p:spPr>
          <a:xfrm rot="2867238">
            <a:off x="2973387" y="4964113"/>
            <a:ext cx="936625" cy="5461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5" name="右矢印 44">
            <a:extLst>
              <a:ext uri="{FF2B5EF4-FFF2-40B4-BE49-F238E27FC236}">
                <a16:creationId xmlns:a16="http://schemas.microsoft.com/office/drawing/2014/main" id="{94EE5CF7-8ED1-44D3-BA50-D9F1127F94F3}"/>
              </a:ext>
            </a:extLst>
          </p:cNvPr>
          <p:cNvSpPr/>
          <p:nvPr/>
        </p:nvSpPr>
        <p:spPr>
          <a:xfrm rot="2867238">
            <a:off x="6107112" y="4964113"/>
            <a:ext cx="936625" cy="5461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6" name="右矢印 45">
            <a:extLst>
              <a:ext uri="{FF2B5EF4-FFF2-40B4-BE49-F238E27FC236}">
                <a16:creationId xmlns:a16="http://schemas.microsoft.com/office/drawing/2014/main" id="{8CCA590D-4F68-4B65-9C9A-7A1CFDE275BB}"/>
              </a:ext>
            </a:extLst>
          </p:cNvPr>
          <p:cNvSpPr/>
          <p:nvPr/>
        </p:nvSpPr>
        <p:spPr>
          <a:xfrm rot="19185918">
            <a:off x="4703763" y="4941888"/>
            <a:ext cx="935037" cy="5461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7" name="右矢印 46">
            <a:extLst>
              <a:ext uri="{FF2B5EF4-FFF2-40B4-BE49-F238E27FC236}">
                <a16:creationId xmlns:a16="http://schemas.microsoft.com/office/drawing/2014/main" id="{F4BB43BD-B9E4-435C-8F7F-2667F327EC4F}"/>
              </a:ext>
            </a:extLst>
          </p:cNvPr>
          <p:cNvSpPr/>
          <p:nvPr/>
        </p:nvSpPr>
        <p:spPr>
          <a:xfrm rot="19185918">
            <a:off x="7589838" y="4911725"/>
            <a:ext cx="936625" cy="5461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8" name="右矢印 47">
            <a:extLst>
              <a:ext uri="{FF2B5EF4-FFF2-40B4-BE49-F238E27FC236}">
                <a16:creationId xmlns:a16="http://schemas.microsoft.com/office/drawing/2014/main" id="{8E273D39-FEA9-433B-BC69-0B406EC4715A}"/>
              </a:ext>
            </a:extLst>
          </p:cNvPr>
          <p:cNvSpPr/>
          <p:nvPr/>
        </p:nvSpPr>
        <p:spPr>
          <a:xfrm>
            <a:off x="113022" y="6308504"/>
            <a:ext cx="8089115" cy="347723"/>
          </a:xfrm>
          <a:prstGeom prst="rightArrow">
            <a:avLst>
              <a:gd name="adj1" fmla="val 50000"/>
              <a:gd name="adj2" fmla="val 13180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451" name="テキスト ボックス 13"/>
          <p:cNvSpPr txBox="1">
            <a:spLocks noChangeArrowheads="1"/>
          </p:cNvSpPr>
          <p:nvPr/>
        </p:nvSpPr>
        <p:spPr bwMode="auto">
          <a:xfrm>
            <a:off x="8196263" y="6251575"/>
            <a:ext cx="1109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Calibri" panose="020F0502020204030204" pitchFamily="34" charset="0"/>
              </a:rPr>
              <a:t>時間</a:t>
            </a:r>
          </a:p>
        </p:txBody>
      </p:sp>
      <p:pic>
        <p:nvPicPr>
          <p:cNvPr id="18452" name="Picture 4" descr="C:\Users\miyoshi\AppData\Local\Microsoft\Windows\Temporary Internet Files\Content.IE5\QH2Z1RUQ\MC90043394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524986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5" descr="C:\Users\miyoshi\AppData\Local\Microsoft\Windows\Temporary Internet Files\Content.IE5\35MMN46W\MC90043394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11162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4" name="テキスト ボックス 16"/>
          <p:cNvSpPr txBox="1">
            <a:spLocks noChangeArrowheads="1"/>
          </p:cNvSpPr>
          <p:nvPr/>
        </p:nvSpPr>
        <p:spPr bwMode="auto">
          <a:xfrm>
            <a:off x="165100" y="3441700"/>
            <a:ext cx="462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Calibri" panose="020F0502020204030204" pitchFamily="34" charset="0"/>
              </a:rPr>
              <a:t>２人で協力して１つの文を作成します！</a:t>
            </a:r>
            <a:endParaRPr lang="en-US" altLang="ja-JP" sz="20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Calibri" panose="020F0502020204030204" pitchFamily="34" charset="0"/>
              </a:rPr>
              <a:t>（交代に入力するのではありません）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solidFill>
                  <a:srgbClr val="FF6600"/>
                </a:solidFill>
              </a:rPr>
              <a:t>連係入力体験</a:t>
            </a:r>
          </a:p>
        </p:txBody>
      </p:sp>
      <p:sp>
        <p:nvSpPr>
          <p:cNvPr id="20483" name="テキスト ボックス 3"/>
          <p:cNvSpPr txBox="1">
            <a:spLocks noChangeArrowheads="1"/>
          </p:cNvSpPr>
          <p:nvPr/>
        </p:nvSpPr>
        <p:spPr bwMode="auto">
          <a:xfrm>
            <a:off x="503238" y="2060575"/>
            <a:ext cx="81359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プロジェクタに順番に表示される文章を読み取り、</a:t>
            </a:r>
            <a:r>
              <a:rPr lang="en-US" altLang="ja-JP" sz="2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IPtalk</a:t>
            </a:r>
            <a:r>
              <a:rPr lang="ja-JP" altLang="en-US" sz="2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を使って連係入力をしてみましょう！</a:t>
            </a:r>
          </a:p>
        </p:txBody>
      </p:sp>
      <p:pic>
        <p:nvPicPr>
          <p:cNvPr id="20484" name="Picture 11" descr="j043390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4265" flipH="1">
            <a:off x="-193675" y="3143250"/>
            <a:ext cx="34544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正方形/長方形 4"/>
          <p:cNvSpPr>
            <a:spLocks noChangeArrowheads="1"/>
          </p:cNvSpPr>
          <p:nvPr/>
        </p:nvSpPr>
        <p:spPr bwMode="auto">
          <a:xfrm>
            <a:off x="3338513" y="3859213"/>
            <a:ext cx="1874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rgbClr val="FF0000"/>
                </a:solidFill>
              </a:rPr>
              <a:t>今日は、この</a:t>
            </a:r>
          </a:p>
        </p:txBody>
      </p:sp>
      <p:sp>
        <p:nvSpPr>
          <p:cNvPr id="20486" name="正方形/長方形 5"/>
          <p:cNvSpPr>
            <a:spLocks noChangeArrowheads="1"/>
          </p:cNvSpPr>
          <p:nvPr/>
        </p:nvSpPr>
        <p:spPr bwMode="auto">
          <a:xfrm>
            <a:off x="5364163" y="3894138"/>
            <a:ext cx="142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rgbClr val="0033CC"/>
                </a:solidFill>
              </a:rPr>
              <a:t>見ながら</a:t>
            </a:r>
          </a:p>
        </p:txBody>
      </p:sp>
      <p:pic>
        <p:nvPicPr>
          <p:cNvPr id="20487" name="Picture 4" descr="C:\Users\miyoshi\AppData\Local\Microsoft\Windows\Temporary Internet Files\Content.IE5\QH2Z1RUQ\MC90043394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119563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5" descr="C:\Users\miyoshi\AppData\Local\Microsoft\Windows\Temporary Internet Files\Content.IE5\35MMN46W\MC90043394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4111625"/>
            <a:ext cx="12239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正方形/長方形 9"/>
          <p:cNvSpPr>
            <a:spLocks noChangeArrowheads="1"/>
          </p:cNvSpPr>
          <p:nvPr/>
        </p:nvSpPr>
        <p:spPr bwMode="auto">
          <a:xfrm rot="-1262306">
            <a:off x="785813" y="4003675"/>
            <a:ext cx="22653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　　今日は、この</a:t>
            </a:r>
            <a:r>
              <a:rPr lang="en-US" altLang="ja-JP" sz="2400">
                <a:solidFill>
                  <a:srgbClr val="FF0000"/>
                </a:solidFill>
              </a:rPr>
              <a:t/>
            </a:r>
            <a:br>
              <a:rPr lang="en-US" altLang="ja-JP" sz="2400">
                <a:solidFill>
                  <a:srgbClr val="FF0000"/>
                </a:solidFill>
              </a:rPr>
            </a:br>
            <a:r>
              <a:rPr lang="ja-JP" altLang="en-US" sz="2400">
                <a:solidFill>
                  <a:srgbClr val="FF0000"/>
                </a:solidFill>
              </a:rPr>
              <a:t>　</a:t>
            </a:r>
            <a:r>
              <a:rPr lang="ja-JP" altLang="en-US" sz="2400"/>
              <a:t>新聞記事を</a:t>
            </a:r>
            <a:r>
              <a:rPr lang="ja-JP" altLang="en-US" sz="2400">
                <a:solidFill>
                  <a:srgbClr val="0033CC"/>
                </a:solidFill>
              </a:rPr>
              <a:t>見</a:t>
            </a:r>
            <a:r>
              <a:rPr lang="en-US" altLang="ja-JP" sz="2400">
                <a:solidFill>
                  <a:srgbClr val="0033CC"/>
                </a:solidFill>
              </a:rPr>
              <a:t/>
            </a:r>
            <a:br>
              <a:rPr lang="en-US" altLang="ja-JP" sz="2400">
                <a:solidFill>
                  <a:srgbClr val="0033CC"/>
                </a:solidFill>
              </a:rPr>
            </a:br>
            <a:r>
              <a:rPr lang="en-US" altLang="ja-JP" sz="2400">
                <a:solidFill>
                  <a:srgbClr val="0033CC"/>
                </a:solidFill>
              </a:rPr>
              <a:t> </a:t>
            </a:r>
            <a:r>
              <a:rPr lang="ja-JP" altLang="en-US" sz="2400">
                <a:solidFill>
                  <a:srgbClr val="0033CC"/>
                </a:solidFill>
              </a:rPr>
              <a:t>ながら</a:t>
            </a:r>
            <a:r>
              <a:rPr lang="ja-JP" altLang="en-US" sz="2400"/>
              <a:t>話しますが・・・</a:t>
            </a:r>
          </a:p>
        </p:txBody>
      </p:sp>
      <p:sp>
        <p:nvSpPr>
          <p:cNvPr id="20490" name="テキスト ボックス 12"/>
          <p:cNvSpPr txBox="1">
            <a:spLocks noChangeArrowheads="1"/>
          </p:cNvSpPr>
          <p:nvPr/>
        </p:nvSpPr>
        <p:spPr bwMode="auto">
          <a:xfrm>
            <a:off x="3732213" y="5761038"/>
            <a:ext cx="3762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IPtalk</a:t>
            </a:r>
            <a:r>
              <a:rPr lang="ja-JP" altLang="en-US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の準備を！</a:t>
            </a:r>
          </a:p>
        </p:txBody>
      </p:sp>
      <p:sp>
        <p:nvSpPr>
          <p:cNvPr id="20491" name="テキスト ボックス 1"/>
          <p:cNvSpPr txBox="1">
            <a:spLocks noChangeArrowheads="1"/>
          </p:cNvSpPr>
          <p:nvPr/>
        </p:nvSpPr>
        <p:spPr bwMode="auto">
          <a:xfrm>
            <a:off x="6310313" y="4373563"/>
            <a:ext cx="24828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３分間</a:t>
            </a:r>
            <a:r>
              <a:rPr lang="en-US" altLang="ja-JP" sz="2400">
                <a:ea typeface="HG丸ｺﾞｼｯｸM-PRO" panose="020F0600000000000000" pitchFamily="50" charset="-128"/>
              </a:rPr>
              <a:t>×</a:t>
            </a:r>
            <a:r>
              <a:rPr lang="ja-JP" altLang="en-US" sz="2400">
                <a:ea typeface="HG丸ｺﾞｼｯｸM-PRO" panose="020F0600000000000000" pitchFamily="50" charset="-128"/>
              </a:rPr>
              <a:t>３交代</a:t>
            </a:r>
            <a:endParaRPr lang="en-US" altLang="ja-JP" sz="2400"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HG丸ｺﾞｼｯｸM-PRO" panose="020F0600000000000000" pitchFamily="50" charset="-128"/>
              </a:rPr>
              <a:t>（準備各２分）</a:t>
            </a:r>
            <a:endParaRPr lang="en-US" altLang="ja-JP" sz="2400">
              <a:ea typeface="HG丸ｺﾞｼｯｸM-PRO" panose="020F0600000000000000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503</Words>
  <Application>Microsoft Office PowerPoint</Application>
  <PresentationFormat>画面に合わせる (4:3)</PresentationFormat>
  <Paragraphs>77</Paragraphs>
  <Slides>12</Slides>
  <Notes>10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Arial</vt:lpstr>
      <vt:lpstr>ＭＳ Ｐゴシック</vt:lpstr>
      <vt:lpstr>ＭＳ Ｐ明朝</vt:lpstr>
      <vt:lpstr>HG丸ｺﾞｼｯｸM-PRO</vt:lpstr>
      <vt:lpstr>Calibri</vt:lpstr>
      <vt:lpstr>標準デザイン</vt:lpstr>
      <vt:lpstr>Microsoft Visio 図面</vt:lpstr>
      <vt:lpstr>研修③支援の活用を学ぶ 「支援技術」</vt:lpstr>
      <vt:lpstr>研修の流れ</vt:lpstr>
      <vt:lpstr>授業サポートの必要性</vt:lpstr>
      <vt:lpstr>授業サポートの必要性</vt:lpstr>
      <vt:lpstr>情報保障がある授業の例―ノートテイク</vt:lpstr>
      <vt:lpstr>情報保障がある授業の例 　　　　　　　　　　　―パソコンノートテイク</vt:lpstr>
      <vt:lpstr>連係入力体験</vt:lpstr>
      <vt:lpstr>連係入力例</vt:lpstr>
      <vt:lpstr>連係入力体験</vt:lpstr>
      <vt:lpstr>「モバイル型遠隔情報保障システム」 体 験</vt:lpstr>
      <vt:lpstr>「モバイル型遠隔情報保障システム」体験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研修④就職に備える 「職場での困難（ロールプレイ）」</dc:title>
  <dc:creator>Nakajima Akiko</dc:creator>
  <cp:lastModifiedBy>佐藤 綾香</cp:lastModifiedBy>
  <cp:revision>23</cp:revision>
  <dcterms:created xsi:type="dcterms:W3CDTF">2011-09-12T05:07:32Z</dcterms:created>
  <dcterms:modified xsi:type="dcterms:W3CDTF">2021-11-25T02:24:23Z</dcterms:modified>
</cp:coreProperties>
</file>